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60" r:id="rId4"/>
  </p:sldMasterIdLst>
  <p:notesMasterIdLst>
    <p:notesMasterId r:id="rId26"/>
  </p:notesMasterIdLst>
  <p:sldIdLst>
    <p:sldId id="339" r:id="rId5"/>
    <p:sldId id="384" r:id="rId6"/>
    <p:sldId id="391" r:id="rId7"/>
    <p:sldId id="402" r:id="rId8"/>
    <p:sldId id="383" r:id="rId9"/>
    <p:sldId id="385" r:id="rId10"/>
    <p:sldId id="386" r:id="rId11"/>
    <p:sldId id="387" r:id="rId12"/>
    <p:sldId id="388" r:id="rId13"/>
    <p:sldId id="389" r:id="rId14"/>
    <p:sldId id="390" r:id="rId15"/>
    <p:sldId id="403" r:id="rId16"/>
    <p:sldId id="392" r:id="rId17"/>
    <p:sldId id="398" r:id="rId18"/>
    <p:sldId id="394" r:id="rId19"/>
    <p:sldId id="395" r:id="rId20"/>
    <p:sldId id="401" r:id="rId21"/>
    <p:sldId id="396" r:id="rId22"/>
    <p:sldId id="397" r:id="rId23"/>
    <p:sldId id="399" r:id="rId24"/>
    <p:sldId id="400" r:id="rId25"/>
  </p:sldIdLst>
  <p:sldSz cx="12192000" cy="6858000"/>
  <p:notesSz cx="6858000" cy="9144000"/>
  <p:embeddedFontLst>
    <p:embeddedFont>
      <p:font typeface="Calibri" pitchFamily="34" charset="0"/>
      <p:regular r:id="rId27"/>
      <p:bold r:id="rId28"/>
      <p:italic r:id="rId29"/>
      <p:boldItalic r:id="rId30"/>
    </p:embeddedFont>
    <p:embeddedFont>
      <p:font typeface="Century Gothic" pitchFamily="34" charset="0"/>
      <p:regular r:id="rId31"/>
      <p:bold r:id="rId32"/>
      <p:italic r:id="rId33"/>
      <p:boldItalic r:id="rId34"/>
    </p:embeddedFont>
    <p:embeddedFont>
      <p:font typeface="Ubisoft Sans Bold" charset="0"/>
      <p:bold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316C9639-2AD0-43CB-9750-B5D529CB4E38}">
          <p14:sldIdLst/>
        </p14:section>
        <p14:section name="O kursu" id="{6782AADC-A1F9-4081-909A-65ABEB21711C}">
          <p14:sldIdLst/>
        </p14:section>
        <p14:section name="Uvod u gamedev" id="{126E99EB-18D5-4E43-8780-16411D6D88CB}">
          <p14:sldIdLst>
            <p14:sldId id="339"/>
            <p14:sldId id="384"/>
            <p14:sldId id="391"/>
            <p14:sldId id="402"/>
            <p14:sldId id="383"/>
            <p14:sldId id="385"/>
            <p14:sldId id="386"/>
            <p14:sldId id="387"/>
            <p14:sldId id="388"/>
            <p14:sldId id="389"/>
            <p14:sldId id="390"/>
            <p14:sldId id="403"/>
            <p14:sldId id="392"/>
            <p14:sldId id="398"/>
            <p14:sldId id="394"/>
            <p14:sldId id="395"/>
            <p14:sldId id="401"/>
            <p14:sldId id="396"/>
            <p14:sldId id="397"/>
            <p14:sldId id="399"/>
            <p14:sldId id="400"/>
          </p14:sldIdLst>
        </p14:section>
        <p14:section name="Game architecture" id="{F56B363A-AFB7-4411-A727-71E5A0344499}">
          <p14:sldIdLst/>
        </p14:section>
        <p14:section name="Windows" id="{E5C66627-B1C8-4984-9F31-4A01D8910CB5}">
          <p14:sldIdLst/>
        </p14:section>
        <p14:section name="Git intro" id="{F447E999-4F3A-4B41-BF8C-3318E39B43C1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A393E"/>
    <a:srgbClr val="36333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E5A13-6596-BCD9-A499-EE62EEC4986B}" v="1653" dt="2020-11-21T10:43:41.897"/>
    <p1510:client id="{1ED01211-6144-E8A2-E57E-58AD823EC39C}" v="16" dt="2020-10-31T10:24:27.042"/>
    <p1510:client id="{399625BA-7274-4C43-B8A2-9104FFE5E80D}" v="112" dt="2020-10-30T20:44:58.548"/>
    <p1510:client id="{5F6BC617-6311-6612-517F-933719DB2584}" v="472" dt="2020-12-18T18:51:24.916"/>
    <p1510:client id="{63FB15B1-3048-C2F7-C75C-0BC457969356}" v="242" dt="2020-11-07T09:34:13.952"/>
    <p1510:client id="{6FDA8B7C-DCA4-1774-33EA-15B7A719D1D8}" v="6523" dt="2020-10-31T01:33:55.354"/>
    <p1510:client id="{71502E13-3353-9FB9-7AC7-8AC480C785F1}" v="393" dt="2020-11-29T12:23:20.009"/>
    <p1510:client id="{8BE14B61-F963-63BF-A850-03BE4F934145}" v="44" dt="2020-11-14T10:28:32.337"/>
    <p1510:client id="{9022736A-BFBB-03D1-0F1A-5718324A5187}" v="3589" dt="2020-11-21T01:17:54.591"/>
    <p1510:client id="{998C7AF8-1BA2-7EEA-D494-DF0B0FA04887}" v="1190" dt="2020-12-13T15:58:39.845"/>
    <p1510:client id="{A1BCAA78-4F49-BD5B-17CB-4645596D483C}" v="7" dt="2020-12-13T16:41:02.818"/>
    <p1510:client id="{C0CA3DCE-4DFF-DB16-CCFF-E79E2F099BE4}" v="1" dt="2020-10-30T15:24:57.192"/>
    <p1510:client id="{C76C2956-4F83-0B3D-BBBE-C3095213C70E}" v="7641" dt="2020-11-14T00:55:00.903"/>
    <p1510:client id="{D02A005F-6ABD-48FF-B036-DB7EC7DE4A8E}" v="194" dt="2020-02-11T13:32:30.060"/>
    <p1510:client id="{E6F94E33-55C7-FC8A-2D68-D23CC0C5D418}" v="99" dt="2020-10-30T16:26:57.221"/>
    <p1510:client id="{EA98C2C4-6E34-AD29-11CF-17DDE6234AFB}" v="3676" dt="2020-12-24T21:11:04.7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558" y="-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D4EFA-7BF0-4A92-9EC6-1517F340A5D6}" type="datetimeFigureOut">
              <a:rPr lang="en-US" smtClean="0"/>
              <a:pPr/>
              <a:t>12/26/2020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BA42D-EB52-4964-845A-2C50488A11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63746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3BA42D-EB52-4964-845A-2C50488A11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9546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46345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20787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64140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50734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95987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41370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50164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40143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34477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9292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60451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4072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37375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07425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63418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29848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83142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97897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3747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55719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724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32574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25330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86968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75956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86373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41778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78933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4290" tIns="17145" rIns="34290" bIns="17145" anchor="t">
            <a:noAutofit/>
          </a:bodyPr>
          <a:lstStyle/>
          <a:p>
            <a:endParaRPr/>
          </a:p>
        </p:txBody>
      </p:sp>
      <p:sp>
        <p:nvSpPr>
          <p:cNvPr id="129" name="Title Text"/>
          <p:cNvSpPr txBox="1">
            <a:spLocks noGrp="1"/>
          </p:cNvSpPr>
          <p:nvPr>
            <p:ph type="title"/>
          </p:nvPr>
        </p:nvSpPr>
        <p:spPr>
          <a:xfrm>
            <a:off x="251573" y="2677480"/>
            <a:ext cx="11688857" cy="11430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6000"/>
            </a:lvl1pPr>
          </a:lstStyle>
          <a:p>
            <a:r>
              <a:t>Title Text</a:t>
            </a:r>
          </a:p>
        </p:txBody>
      </p:sp>
      <p:pic>
        <p:nvPicPr>
          <p:cNvPr id="130" name="Ubisoft+Horizontal+Logo+WHITE.png" descr="Ubisoft+Horizontal+Logo+WHI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154418" y="626432"/>
            <a:ext cx="1883135" cy="607429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Ubisoft.com 2.0 + Community Platform"/>
          <p:cNvSpPr txBox="1">
            <a:spLocks noGrp="1"/>
          </p:cNvSpPr>
          <p:nvPr>
            <p:ph type="body" sz="quarter" idx="14"/>
          </p:nvPr>
        </p:nvSpPr>
        <p:spPr>
          <a:xfrm>
            <a:off x="3960768" y="6040886"/>
            <a:ext cx="4270464" cy="32220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867">
                <a:solidFill>
                  <a:srgbClr val="FFFFFF"/>
                </a:solidFill>
                <a:latin typeface="+mn-lt"/>
                <a:ea typeface="+mn-ea"/>
                <a:cs typeface="+mn-cs"/>
                <a:sym typeface="Open Sans"/>
              </a:defRPr>
            </a:lvl1pPr>
          </a:lstStyle>
          <a:p>
            <a:r>
              <a:t>Ubisoft.com 2.0 + Community Platform</a:t>
            </a:r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07081" y="6524147"/>
            <a:ext cx="153888" cy="153888"/>
          </a:xfrm>
          <a:prstGeom prst="rect">
            <a:avLst/>
          </a:prstGeom>
        </p:spPr>
        <p:txBody>
          <a:bodyPr anchor="ctr"/>
          <a:lstStyle>
            <a:lvl1pPr>
              <a:defRPr sz="667" b="0">
                <a:solidFill>
                  <a:srgbClr val="FFFFFF"/>
                </a:solidFill>
                <a:latin typeface="Ubisoft Sans Bold"/>
                <a:ea typeface="Roboto"/>
                <a:cs typeface="Ubisoft Sans Bold"/>
                <a:sym typeface="Roboto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4215552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94887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15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00229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7430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2123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3651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21175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87872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37679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Stefan\Desktop\Dagger%202020-12-26%2011-41-49.mp4" TargetMode="Externa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5" y="963507"/>
            <a:ext cx="6849344" cy="4995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200" b="1" dirty="0" smtClean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alibri"/>
                <a:cs typeface="Calibri"/>
              </a:rPr>
              <a:t>DUNGEON BERSERKER</a:t>
            </a:r>
            <a:r>
              <a:rPr lang="en-US" sz="5200" u="sng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alibri"/>
                <a:cs typeface="Calibri"/>
              </a:rPr>
              <a:t/>
            </a:r>
            <a:br>
              <a:rPr lang="en-US" sz="5200" u="sng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alibri"/>
                <a:cs typeface="Calibri"/>
              </a:rPr>
            </a:br>
            <a:r>
              <a:rPr lang="en-US" sz="4400" dirty="0">
                <a:latin typeface="Calibri"/>
                <a:cs typeface="Calibri"/>
              </a:rPr>
              <a:t>by </a:t>
            </a:r>
            <a:r>
              <a:rPr lang="en-US" sz="4400" b="1" dirty="0" smtClean="0">
                <a:latin typeface="Calibri"/>
                <a:cs typeface="Calibri"/>
              </a:rPr>
              <a:t>FRIED CUCUMBERS</a:t>
            </a:r>
            <a:endParaRPr lang="en-US" sz="4400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288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Game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The main goal is to kill the big slime after which you’ve won the game.  But if you u get killed by any of the slimes you lose and have to start over again</a:t>
            </a:r>
            <a:endParaRPr lang="en-US" sz="36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 panose="020B0502020202020204"/>
              <a:cs typeface="Calibri"/>
            </a:endParaRPr>
          </a:p>
          <a:p>
            <a:pPr lvl="1"/>
            <a:r>
              <a:rPr lang="en-US" sz="32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Implemented by </a:t>
            </a:r>
            <a:r>
              <a:rPr lang="en-US" sz="32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Nikola </a:t>
            </a:r>
            <a:r>
              <a:rPr lang="en-US" sz="3200" b="1" dirty="0" err="1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Ristic</a:t>
            </a:r>
            <a:endParaRPr lang="en-US" sz="16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613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Game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The game has a level editor which can be used to change the map layout and complexity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  <a:p>
            <a:pPr lvl="1"/>
            <a:r>
              <a:rPr lang="en-US" sz="32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Implemented by </a:t>
            </a:r>
            <a:r>
              <a:rPr lang="en-US" sz="32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Nikola </a:t>
            </a:r>
            <a:r>
              <a:rPr lang="en-US" sz="3200" b="1" dirty="0" err="1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Ristic</a:t>
            </a:r>
            <a:endParaRPr lang="en-US" sz="16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511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BECC977-4B23-4824-989E-18B5496EEB33}"/>
              </a:ext>
            </a:extLst>
          </p:cNvPr>
          <p:cNvSpPr/>
          <p:nvPr/>
        </p:nvSpPr>
        <p:spPr>
          <a:xfrm>
            <a:off x="322791" y="3359728"/>
            <a:ext cx="1168977" cy="692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8C02952-81F1-4C94-9F68-ECB6CEB48506}"/>
              </a:ext>
            </a:extLst>
          </p:cNvPr>
          <p:cNvSpPr/>
          <p:nvPr/>
        </p:nvSpPr>
        <p:spPr>
          <a:xfrm>
            <a:off x="1621654" y="3359727"/>
            <a:ext cx="1168977" cy="692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ADEC7C5-FC1C-4198-A96A-99DA8F7FB4B0}"/>
              </a:ext>
            </a:extLst>
          </p:cNvPr>
          <p:cNvSpPr/>
          <p:nvPr/>
        </p:nvSpPr>
        <p:spPr>
          <a:xfrm>
            <a:off x="2920519" y="3359728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EB94CC0-69CA-48C9-BCEC-EE81D0363582}"/>
              </a:ext>
            </a:extLst>
          </p:cNvPr>
          <p:cNvSpPr/>
          <p:nvPr/>
        </p:nvSpPr>
        <p:spPr>
          <a:xfrm>
            <a:off x="4219382" y="3359727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ECCF796-A4BB-404A-86ED-5F53AC89DA23}"/>
              </a:ext>
            </a:extLst>
          </p:cNvPr>
          <p:cNvSpPr/>
          <p:nvPr/>
        </p:nvSpPr>
        <p:spPr>
          <a:xfrm>
            <a:off x="5518245" y="3359728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00F3A31-6E46-4595-B4EB-615A468FF904}"/>
              </a:ext>
            </a:extLst>
          </p:cNvPr>
          <p:cNvSpPr/>
          <p:nvPr/>
        </p:nvSpPr>
        <p:spPr>
          <a:xfrm>
            <a:off x="6808449" y="3359727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694752A-C6C2-43D1-B3DF-C15E1CD7F365}"/>
              </a:ext>
            </a:extLst>
          </p:cNvPr>
          <p:cNvSpPr/>
          <p:nvPr/>
        </p:nvSpPr>
        <p:spPr>
          <a:xfrm>
            <a:off x="8107314" y="3359728"/>
            <a:ext cx="1168977" cy="692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5281312-1744-464B-9CC0-05E3A627A72C}"/>
              </a:ext>
            </a:extLst>
          </p:cNvPr>
          <p:cNvSpPr/>
          <p:nvPr/>
        </p:nvSpPr>
        <p:spPr>
          <a:xfrm>
            <a:off x="9388859" y="3359727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BB51806-CC46-456E-965E-5DC8D7CD083E}"/>
              </a:ext>
            </a:extLst>
          </p:cNvPr>
          <p:cNvSpPr/>
          <p:nvPr/>
        </p:nvSpPr>
        <p:spPr>
          <a:xfrm>
            <a:off x="10687722" y="3359726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428C801-9B5A-4D64-A58F-B688D5A07F25}"/>
              </a:ext>
            </a:extLst>
          </p:cNvPr>
          <p:cNvSpPr/>
          <p:nvPr/>
        </p:nvSpPr>
        <p:spPr>
          <a:xfrm>
            <a:off x="322790" y="2008909"/>
            <a:ext cx="1168977" cy="692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9C809BC-BF30-499C-BEB0-33B04FD49392}"/>
              </a:ext>
            </a:extLst>
          </p:cNvPr>
          <p:cNvSpPr/>
          <p:nvPr/>
        </p:nvSpPr>
        <p:spPr>
          <a:xfrm>
            <a:off x="1621653" y="2008908"/>
            <a:ext cx="1168977" cy="692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410C0D7-642A-42A8-9BE2-0C848BC8161A}"/>
              </a:ext>
            </a:extLst>
          </p:cNvPr>
          <p:cNvSpPr/>
          <p:nvPr/>
        </p:nvSpPr>
        <p:spPr>
          <a:xfrm>
            <a:off x="2920518" y="2008909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F2D8D05-363B-4A6C-A6E4-F57F6E9C056F}"/>
              </a:ext>
            </a:extLst>
          </p:cNvPr>
          <p:cNvSpPr/>
          <p:nvPr/>
        </p:nvSpPr>
        <p:spPr>
          <a:xfrm>
            <a:off x="4219381" y="2008908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1A75A97-880C-4093-8D2E-A0F21AE8F100}"/>
              </a:ext>
            </a:extLst>
          </p:cNvPr>
          <p:cNvSpPr/>
          <p:nvPr/>
        </p:nvSpPr>
        <p:spPr>
          <a:xfrm>
            <a:off x="5518244" y="2008909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3217BF-03FD-4143-BBED-897600783E22}"/>
              </a:ext>
            </a:extLst>
          </p:cNvPr>
          <p:cNvSpPr/>
          <p:nvPr/>
        </p:nvSpPr>
        <p:spPr>
          <a:xfrm>
            <a:off x="6808448" y="2008908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C4BD706-C79C-46EB-9D55-669BE00457FA}"/>
              </a:ext>
            </a:extLst>
          </p:cNvPr>
          <p:cNvSpPr/>
          <p:nvPr/>
        </p:nvSpPr>
        <p:spPr>
          <a:xfrm>
            <a:off x="8107313" y="2008909"/>
            <a:ext cx="1168977" cy="692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1992923-5681-41D3-9183-2FC3FFC3D007}"/>
              </a:ext>
            </a:extLst>
          </p:cNvPr>
          <p:cNvSpPr/>
          <p:nvPr/>
        </p:nvSpPr>
        <p:spPr>
          <a:xfrm>
            <a:off x="9388858" y="2008908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51E4ABD-40F6-4022-B71B-74F876BCE403}"/>
              </a:ext>
            </a:extLst>
          </p:cNvPr>
          <p:cNvSpPr/>
          <p:nvPr/>
        </p:nvSpPr>
        <p:spPr>
          <a:xfrm>
            <a:off x="10687721" y="2008907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308D63A1-782E-4CB6-A582-233540608E94}"/>
              </a:ext>
            </a:extLst>
          </p:cNvPr>
          <p:cNvSpPr/>
          <p:nvPr/>
        </p:nvSpPr>
        <p:spPr>
          <a:xfrm>
            <a:off x="322791" y="4719205"/>
            <a:ext cx="1168977" cy="692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A682C544-6449-46EF-86E6-8ABAB0EA3266}"/>
              </a:ext>
            </a:extLst>
          </p:cNvPr>
          <p:cNvSpPr/>
          <p:nvPr/>
        </p:nvSpPr>
        <p:spPr>
          <a:xfrm>
            <a:off x="1621654" y="4719204"/>
            <a:ext cx="1168977" cy="692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D24C3C0-C5E6-4581-B865-CC395E888BF9}"/>
              </a:ext>
            </a:extLst>
          </p:cNvPr>
          <p:cNvSpPr/>
          <p:nvPr/>
        </p:nvSpPr>
        <p:spPr>
          <a:xfrm>
            <a:off x="2920519" y="4719205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EBC3DFE1-0962-439C-9B41-6D0FBA53AA83}"/>
              </a:ext>
            </a:extLst>
          </p:cNvPr>
          <p:cNvSpPr/>
          <p:nvPr/>
        </p:nvSpPr>
        <p:spPr>
          <a:xfrm>
            <a:off x="4219382" y="4719204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A27906-FF23-4557-A4C8-F1659C7A9C2B}"/>
              </a:ext>
            </a:extLst>
          </p:cNvPr>
          <p:cNvSpPr/>
          <p:nvPr/>
        </p:nvSpPr>
        <p:spPr>
          <a:xfrm>
            <a:off x="5518245" y="4719205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BBF8B616-4F2F-4A76-806C-FFB02E665636}"/>
              </a:ext>
            </a:extLst>
          </p:cNvPr>
          <p:cNvSpPr/>
          <p:nvPr/>
        </p:nvSpPr>
        <p:spPr>
          <a:xfrm>
            <a:off x="6808449" y="4719204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002B638A-223D-477E-995E-3934AE69FDC7}"/>
              </a:ext>
            </a:extLst>
          </p:cNvPr>
          <p:cNvSpPr/>
          <p:nvPr/>
        </p:nvSpPr>
        <p:spPr>
          <a:xfrm>
            <a:off x="8107314" y="4719205"/>
            <a:ext cx="1168977" cy="692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360FBB1C-3F68-4669-9A9B-E5C5B679FE27}"/>
              </a:ext>
            </a:extLst>
          </p:cNvPr>
          <p:cNvSpPr/>
          <p:nvPr/>
        </p:nvSpPr>
        <p:spPr>
          <a:xfrm>
            <a:off x="9388859" y="4719204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CA933BCF-A5CF-4F59-A31E-B5388E6A1C3D}"/>
              </a:ext>
            </a:extLst>
          </p:cNvPr>
          <p:cNvSpPr/>
          <p:nvPr/>
        </p:nvSpPr>
        <p:spPr>
          <a:xfrm>
            <a:off x="10687722" y="4719203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AD6DAFC-F751-4E29-AA66-ABD3389682CF}"/>
              </a:ext>
            </a:extLst>
          </p:cNvPr>
          <p:cNvSpPr txBox="1"/>
          <p:nvPr/>
        </p:nvSpPr>
        <p:spPr>
          <a:xfrm>
            <a:off x="1554546" y="2069063"/>
            <a:ext cx="13317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 b="1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2790" y="2654878"/>
            <a:ext cx="228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Stefan </a:t>
            </a:r>
            <a:r>
              <a:rPr lang="en-US" dirty="0" err="1" smtClean="0"/>
              <a:t>Bozovic</a:t>
            </a:r>
            <a:endParaRPr lang="sr-Cyrl-R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7AD6DAFC-F751-4E29-AA66-ABD3389682CF}"/>
              </a:ext>
            </a:extLst>
          </p:cNvPr>
          <p:cNvSpPr txBox="1"/>
          <p:nvPr/>
        </p:nvSpPr>
        <p:spPr>
          <a:xfrm>
            <a:off x="1604513" y="3428136"/>
            <a:ext cx="11904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 smtClean="0">
                <a:latin typeface="Calibri"/>
                <a:cs typeface="Calibri"/>
              </a:rPr>
              <a:t>Character movement and animations</a:t>
            </a:r>
            <a:endParaRPr lang="en-US" sz="1200" b="1" dirty="0">
              <a:latin typeface="Calibri"/>
              <a:cs typeface="Calibri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7AD6DAFC-F751-4E29-AA66-ABD3389682CF}"/>
              </a:ext>
            </a:extLst>
          </p:cNvPr>
          <p:cNvSpPr txBox="1"/>
          <p:nvPr/>
        </p:nvSpPr>
        <p:spPr>
          <a:xfrm>
            <a:off x="5471473" y="3447600"/>
            <a:ext cx="13317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 smtClean="0">
                <a:latin typeface="Calibri"/>
                <a:cs typeface="Calibri"/>
              </a:rPr>
              <a:t>Character movement with FSM</a:t>
            </a:r>
            <a:endParaRPr lang="en-US" sz="1200" b="1" dirty="0">
              <a:latin typeface="Calibri"/>
              <a:cs typeface="Calibri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7AD6DAFC-F751-4E29-AA66-ABD3389682CF}"/>
              </a:ext>
            </a:extLst>
          </p:cNvPr>
          <p:cNvSpPr txBox="1"/>
          <p:nvPr/>
        </p:nvSpPr>
        <p:spPr>
          <a:xfrm>
            <a:off x="10652217" y="3428135"/>
            <a:ext cx="142918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 smtClean="0">
                <a:latin typeface="Calibri"/>
                <a:cs typeface="Calibri"/>
              </a:rPr>
              <a:t>Character combat</a:t>
            </a:r>
            <a:endParaRPr lang="en-US" sz="1200" b="1" dirty="0">
              <a:latin typeface="Calibri"/>
              <a:cs typeface="Calibri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2790" y="4061708"/>
            <a:ext cx="2499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Rastko </a:t>
            </a:r>
            <a:r>
              <a:rPr lang="en-US" dirty="0" err="1" smtClean="0"/>
              <a:t>Miocinovic</a:t>
            </a:r>
            <a:endParaRPr lang="sr-Cyrl-R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AD6DAFC-F751-4E29-AA66-ABD3389682CF}"/>
              </a:ext>
            </a:extLst>
          </p:cNvPr>
          <p:cNvSpPr txBox="1"/>
          <p:nvPr/>
        </p:nvSpPr>
        <p:spPr>
          <a:xfrm>
            <a:off x="1563205" y="4791122"/>
            <a:ext cx="13317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 smtClean="0">
                <a:latin typeface="Calibri"/>
                <a:cs typeface="Calibri"/>
              </a:rPr>
              <a:t>Dagger practice</a:t>
            </a:r>
            <a:endParaRPr lang="en-US" sz="1200" b="1" dirty="0">
              <a:latin typeface="Calibri"/>
              <a:cs typeface="Calibri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7AD6DAFC-F751-4E29-AA66-ABD3389682CF}"/>
              </a:ext>
            </a:extLst>
          </p:cNvPr>
          <p:cNvSpPr txBox="1"/>
          <p:nvPr/>
        </p:nvSpPr>
        <p:spPr>
          <a:xfrm>
            <a:off x="238799" y="4779240"/>
            <a:ext cx="13317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/>
                <a:cs typeface="Calibri"/>
              </a:rPr>
              <a:t>Dagger practice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7AD6DAFC-F751-4E29-AA66-ABD3389682CF}"/>
              </a:ext>
            </a:extLst>
          </p:cNvPr>
          <p:cNvSpPr txBox="1"/>
          <p:nvPr/>
        </p:nvSpPr>
        <p:spPr>
          <a:xfrm>
            <a:off x="5420397" y="4796601"/>
            <a:ext cx="13317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 smtClean="0">
                <a:latin typeface="Calibri"/>
                <a:cs typeface="Calibri"/>
              </a:rPr>
              <a:t>Collider system</a:t>
            </a:r>
            <a:endParaRPr lang="en-US" sz="1200" b="1" dirty="0">
              <a:latin typeface="Calibri"/>
              <a:cs typeface="Calibri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AD6DAFC-F751-4E29-AA66-ABD3389682CF}"/>
              </a:ext>
            </a:extLst>
          </p:cNvPr>
          <p:cNvSpPr txBox="1"/>
          <p:nvPr/>
        </p:nvSpPr>
        <p:spPr>
          <a:xfrm>
            <a:off x="9307462" y="4778191"/>
            <a:ext cx="13317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 smtClean="0">
                <a:latin typeface="Calibri"/>
                <a:cs typeface="Calibri"/>
              </a:rPr>
              <a:t>Camera system</a:t>
            </a:r>
          </a:p>
          <a:p>
            <a:r>
              <a:rPr lang="en-US" sz="1200" b="1" dirty="0" err="1" smtClean="0">
                <a:latin typeface="Calibri"/>
                <a:cs typeface="Calibri"/>
              </a:rPr>
              <a:t>Bugfixes</a:t>
            </a:r>
            <a:endParaRPr lang="en-US" sz="1200" b="1" dirty="0">
              <a:latin typeface="Calibri"/>
              <a:cs typeface="Calibri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0787" y="1351411"/>
            <a:ext cx="228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Nikola </a:t>
            </a:r>
            <a:r>
              <a:rPr lang="en-US" dirty="0" err="1" smtClean="0"/>
              <a:t>Ristic</a:t>
            </a:r>
            <a:endParaRPr lang="sr-Cyrl-R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AD6DAFC-F751-4E29-AA66-ABD3389682CF}"/>
              </a:ext>
            </a:extLst>
          </p:cNvPr>
          <p:cNvSpPr txBox="1"/>
          <p:nvPr/>
        </p:nvSpPr>
        <p:spPr>
          <a:xfrm>
            <a:off x="289885" y="2061093"/>
            <a:ext cx="13317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 smtClean="0">
                <a:latin typeface="Calibri"/>
                <a:cs typeface="Calibri"/>
              </a:rPr>
              <a:t>Ping pong feature</a:t>
            </a:r>
            <a:endParaRPr lang="en-US" sz="1200" b="1" dirty="0">
              <a:latin typeface="Calibri"/>
              <a:cs typeface="Calibri"/>
            </a:endParaRPr>
          </a:p>
          <a:p>
            <a:r>
              <a:rPr lang="en-US" sz="1200" b="1" dirty="0" smtClean="0">
                <a:latin typeface="Calibri"/>
                <a:cs typeface="Calibri"/>
              </a:rPr>
              <a:t>Ball speed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7AD6DAFC-F751-4E29-AA66-ABD3389682CF}"/>
              </a:ext>
            </a:extLst>
          </p:cNvPr>
          <p:cNvSpPr txBox="1"/>
          <p:nvPr/>
        </p:nvSpPr>
        <p:spPr>
          <a:xfrm>
            <a:off x="271704" y="3404459"/>
            <a:ext cx="13317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 smtClean="0">
                <a:latin typeface="Calibri"/>
                <a:cs typeface="Calibri"/>
              </a:rPr>
              <a:t>Learning Dagger engine</a:t>
            </a:r>
            <a:endParaRPr lang="en-US" sz="1200" b="1" dirty="0">
              <a:latin typeface="Calibri"/>
              <a:cs typeface="Calibri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7AD6DAFC-F751-4E29-AA66-ABD3389682CF}"/>
              </a:ext>
            </a:extLst>
          </p:cNvPr>
          <p:cNvSpPr txBox="1"/>
          <p:nvPr/>
        </p:nvSpPr>
        <p:spPr>
          <a:xfrm>
            <a:off x="2847781" y="2060037"/>
            <a:ext cx="13317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 smtClean="0">
                <a:latin typeface="Calibri"/>
                <a:cs typeface="Calibri"/>
              </a:rPr>
              <a:t>Ping pong feature</a:t>
            </a:r>
          </a:p>
          <a:p>
            <a:r>
              <a:rPr lang="en-US" sz="1200" b="1" dirty="0" smtClean="0">
                <a:latin typeface="Calibri"/>
                <a:cs typeface="Calibri"/>
              </a:rPr>
              <a:t>Pause</a:t>
            </a:r>
            <a:endParaRPr lang="en-US" sz="1200" b="1" dirty="0">
              <a:latin typeface="Calibri"/>
              <a:cs typeface="Calibri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7AD6DAFC-F751-4E29-AA66-ABD3389682CF}"/>
              </a:ext>
            </a:extLst>
          </p:cNvPr>
          <p:cNvSpPr txBox="1"/>
          <p:nvPr/>
        </p:nvSpPr>
        <p:spPr>
          <a:xfrm>
            <a:off x="4150975" y="2069063"/>
            <a:ext cx="13317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 smtClean="0">
                <a:latin typeface="Calibri"/>
                <a:cs typeface="Calibri"/>
              </a:rPr>
              <a:t>Hero and slime animation</a:t>
            </a:r>
            <a:endParaRPr lang="en-US" sz="1200" b="1" dirty="0">
              <a:latin typeface="Calibri"/>
              <a:cs typeface="Calibri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AD6DAFC-F751-4E29-AA66-ABD3389682CF}"/>
              </a:ext>
            </a:extLst>
          </p:cNvPr>
          <p:cNvSpPr txBox="1"/>
          <p:nvPr/>
        </p:nvSpPr>
        <p:spPr>
          <a:xfrm>
            <a:off x="6758949" y="2087337"/>
            <a:ext cx="14338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 smtClean="0">
                <a:latin typeface="Calibri"/>
                <a:cs typeface="Calibri"/>
              </a:rPr>
              <a:t>Tile system</a:t>
            </a:r>
            <a:endParaRPr lang="en-US" sz="1200" b="1" dirty="0">
              <a:latin typeface="Calibri"/>
              <a:cs typeface="Calibr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AD6DAFC-F751-4E29-AA66-ABD3389682CF}"/>
              </a:ext>
            </a:extLst>
          </p:cNvPr>
          <p:cNvSpPr txBox="1"/>
          <p:nvPr/>
        </p:nvSpPr>
        <p:spPr>
          <a:xfrm>
            <a:off x="9362592" y="2060037"/>
            <a:ext cx="13317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 smtClean="0">
                <a:latin typeface="Calibri"/>
                <a:cs typeface="Calibri"/>
              </a:rPr>
              <a:t>Simple Ai</a:t>
            </a:r>
            <a:endParaRPr lang="en-US" sz="1200" b="1" dirty="0">
              <a:latin typeface="Calibri"/>
              <a:cs typeface="Calibri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7AD6DAFC-F751-4E29-AA66-ABD3389682CF}"/>
              </a:ext>
            </a:extLst>
          </p:cNvPr>
          <p:cNvSpPr txBox="1"/>
          <p:nvPr/>
        </p:nvSpPr>
        <p:spPr>
          <a:xfrm>
            <a:off x="10614114" y="2085005"/>
            <a:ext cx="142918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 smtClean="0">
                <a:latin typeface="Calibri"/>
                <a:cs typeface="Calibri"/>
              </a:rPr>
              <a:t>Simple Ai</a:t>
            </a:r>
          </a:p>
          <a:p>
            <a:r>
              <a:rPr lang="en-US" sz="1200" b="1" dirty="0" smtClean="0">
                <a:latin typeface="Calibri"/>
                <a:cs typeface="Calibri"/>
              </a:rPr>
              <a:t>Level Gen</a:t>
            </a:r>
          </a:p>
          <a:p>
            <a:r>
              <a:rPr lang="en-US" sz="1200" b="1" dirty="0" smtClean="0">
                <a:latin typeface="Calibri"/>
                <a:cs typeface="Calibri"/>
              </a:rPr>
              <a:t>Attack, Health</a:t>
            </a:r>
          </a:p>
          <a:p>
            <a:r>
              <a:rPr lang="en-US" sz="1200" b="1" dirty="0" smtClean="0">
                <a:latin typeface="Calibri"/>
                <a:cs typeface="Calibri"/>
              </a:rPr>
              <a:t>Win, Lose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F8AE08AF-A1C6-4833-B96D-4117ACEA1371}"/>
              </a:ext>
            </a:extLst>
          </p:cNvPr>
          <p:cNvSpPr txBox="1"/>
          <p:nvPr/>
        </p:nvSpPr>
        <p:spPr>
          <a:xfrm>
            <a:off x="10606325" y="4792347"/>
            <a:ext cx="13317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 smtClean="0">
                <a:latin typeface="Calibri"/>
                <a:cs typeface="Calibri"/>
              </a:rPr>
              <a:t>Performance improvements</a:t>
            </a:r>
            <a:endParaRPr lang="en-US" sz="1200" b="1" dirty="0">
              <a:latin typeface="Calibri"/>
              <a:cs typeface="Calibri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7AD6DAFC-F751-4E29-AA66-ABD3389682CF}"/>
              </a:ext>
            </a:extLst>
          </p:cNvPr>
          <p:cNvSpPr txBox="1"/>
          <p:nvPr/>
        </p:nvSpPr>
        <p:spPr>
          <a:xfrm>
            <a:off x="8107313" y="2091307"/>
            <a:ext cx="14338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 smtClean="0">
                <a:latin typeface="Calibri"/>
                <a:cs typeface="Calibri"/>
              </a:rPr>
              <a:t>Tile system</a:t>
            </a:r>
            <a:endParaRPr lang="en-US" sz="1200" b="1" dirty="0">
              <a:latin typeface="Calibri"/>
              <a:cs typeface="Calibri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7AD6DAFC-F751-4E29-AA66-ABD3389682CF}"/>
              </a:ext>
            </a:extLst>
          </p:cNvPr>
          <p:cNvSpPr txBox="1"/>
          <p:nvPr/>
        </p:nvSpPr>
        <p:spPr>
          <a:xfrm>
            <a:off x="6806242" y="3447600"/>
            <a:ext cx="12163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 smtClean="0">
                <a:latin typeface="Calibri"/>
                <a:cs typeface="Calibri"/>
              </a:rPr>
              <a:t>Character attack with FSM and animations</a:t>
            </a:r>
            <a:endParaRPr lang="en-US" sz="1200" b="1" dirty="0">
              <a:latin typeface="Calibri"/>
              <a:cs typeface="Calibri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7AD6DAFC-F751-4E29-AA66-ABD3389682CF}"/>
              </a:ext>
            </a:extLst>
          </p:cNvPr>
          <p:cNvSpPr txBox="1"/>
          <p:nvPr/>
        </p:nvSpPr>
        <p:spPr>
          <a:xfrm>
            <a:off x="6809965" y="4796601"/>
            <a:ext cx="13317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 smtClean="0">
                <a:latin typeface="Calibri"/>
                <a:cs typeface="Calibri"/>
              </a:rPr>
              <a:t>Collider system improvements</a:t>
            </a:r>
            <a:endParaRPr lang="en-US" sz="1200" b="1" dirty="0">
              <a:latin typeface="Calibri"/>
              <a:cs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915727" y="3493698"/>
            <a:ext cx="1095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alibri"/>
                <a:cs typeface="Calibri"/>
              </a:rPr>
              <a:t>Character movement and animations</a:t>
            </a:r>
            <a:endParaRPr lang="en-US" sz="1200" b="1" dirty="0">
              <a:latin typeface="Calibri"/>
              <a:cs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117457" y="3476445"/>
            <a:ext cx="1130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alibri"/>
                <a:cs typeface="Calibri"/>
              </a:rPr>
              <a:t>Character attack with FSM and animations</a:t>
            </a:r>
            <a:endParaRPr lang="en-US" sz="12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4271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Postmortem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World generation and Movement are pretty smooth went very well 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050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Postmortem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We wanted to add loot more obstacles and secret levels with hidden levers.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937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Postmortem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Our biggest problem was the lack of time due to university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4343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Postmortem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If </a:t>
            </a:r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we </a:t>
            </a:r>
            <a:r>
              <a:rPr lang="en-US" sz="36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could start </a:t>
            </a:r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over we would have set more realistic goals considering the time we had 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153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Postmortem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The things </a:t>
            </a:r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we </a:t>
            </a:r>
            <a:r>
              <a:rPr lang="en-US" sz="36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wish Dagger </a:t>
            </a:r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had is a level editor and with a script language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463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Postmortem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Biggest </a:t>
            </a:r>
            <a:r>
              <a:rPr lang="en-US" sz="36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things </a:t>
            </a:r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we've </a:t>
            </a:r>
            <a:r>
              <a:rPr lang="en-US" sz="36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learned from this experience. </a:t>
            </a:r>
          </a:p>
          <a:p>
            <a:pPr lvl="1"/>
            <a:r>
              <a:rPr lang="en-US" sz="34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Game structure (game loop, and systems)</a:t>
            </a:r>
          </a:p>
          <a:p>
            <a:pPr lvl="1"/>
            <a:r>
              <a:rPr lang="en-US" sz="34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The good habits of using source control when working as a team</a:t>
            </a:r>
          </a:p>
          <a:p>
            <a:pPr lvl="1"/>
            <a:endParaRPr lang="en-US" sz="3400" b="1" u="sng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642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b="1" u="sng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</p:txBody>
      </p:sp>
      <p:pic>
        <p:nvPicPr>
          <p:cNvPr id="6" name="Dagger 2020-12-26 11-41-49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609850" y="495300"/>
            <a:ext cx="6572250" cy="49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35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Team project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Dungeon Berserk, is a </a:t>
            </a:r>
            <a:r>
              <a:rPr lang="en-US" sz="3600" b="1" dirty="0" err="1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roguelike</a:t>
            </a:r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 dungeon </a:t>
            </a:r>
            <a:r>
              <a:rPr lang="en-US" sz="3600" b="1" dirty="0" err="1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cralwer</a:t>
            </a:r>
            <a:endParaRPr lang="en-US" sz="36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If you like Enter The </a:t>
            </a:r>
            <a:r>
              <a:rPr lang="en-US" sz="3600" b="1" dirty="0" err="1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Gungeon</a:t>
            </a:r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, you’ll like Dungeon Berserker.</a:t>
            </a:r>
          </a:p>
          <a:p>
            <a:r>
              <a:rPr lang="en-US" sz="3600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Can </a:t>
            </a:r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be </a:t>
            </a:r>
            <a:r>
              <a:rPr lang="en-US" sz="3600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found here:</a:t>
            </a:r>
          </a:p>
          <a:p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  </a:t>
            </a:r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https://github.com/UbiBelETF/dagger/tree/team/fried_cucumber/main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399933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effectLst/>
              </a:rPr>
              <a:t>Thank you!</a:t>
            </a:r>
            <a:endParaRPr lang="en-US" sz="480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264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effectLst/>
              </a:rPr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525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753100"/>
            <a:ext cx="9905998" cy="11049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effectLst/>
              </a:rPr>
              <a:t>This is our </a:t>
            </a:r>
            <a:r>
              <a:rPr lang="en-US" sz="2400" dirty="0" err="1" smtClean="0">
                <a:solidFill>
                  <a:schemeClr val="tx1"/>
                </a:solidFill>
                <a:effectLst/>
              </a:rPr>
              <a:t>herowith</a:t>
            </a:r>
            <a:r>
              <a:rPr lang="en-US" sz="2400" dirty="0" smtClean="0">
                <a:solidFill>
                  <a:schemeClr val="tx1"/>
                </a:solidFill>
                <a:effectLst/>
              </a:rPr>
              <a:t> its health bar below him in the dungeon and his enemies. The boxes can also be destroyed so u can walk on them</a:t>
            </a:r>
            <a:endParaRPr lang="en-US" sz="2400" dirty="0"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 descr="Captu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0"/>
            <a:ext cx="8401049" cy="56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4015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838700"/>
            <a:ext cx="9905998" cy="20193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Here we can see the boss room and the boss (Big slime)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Capture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1848" y="0"/>
            <a:ext cx="7587002" cy="4800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Team members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Stefan </a:t>
            </a:r>
            <a:r>
              <a:rPr lang="en-US" sz="3600" b="1" dirty="0" err="1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Bozovic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Nikola </a:t>
            </a:r>
            <a:r>
              <a:rPr lang="en-US" sz="3600" b="1" dirty="0" err="1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Ristic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  <a:p>
            <a:r>
              <a:rPr lang="en-US" sz="3600" b="1" dirty="0" err="1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Rastko</a:t>
            </a:r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lang="en-US" sz="3600" b="1" dirty="0" err="1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Miocinovic</a:t>
            </a:r>
            <a:endParaRPr lang="en-US" sz="3600" b="1" u="sng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790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Game 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Player can walk around kill slimes and destroy boxes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The game is set in a dungeon full of slimes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Your goal is to kill the boss, big slime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Killing the boss is hard because u have to get past many small slimes which are on the way to the boss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6595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Game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You walk around using AWSD keys and attack with mouse1</a:t>
            </a:r>
          </a:p>
          <a:p>
            <a:pPr lvl="1"/>
            <a:r>
              <a:rPr lang="en-US" sz="3400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Implemented </a:t>
            </a:r>
            <a:r>
              <a:rPr lang="en-US" sz="3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by </a:t>
            </a:r>
            <a:r>
              <a:rPr lang="en-US" sz="34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Stefan </a:t>
            </a:r>
            <a:r>
              <a:rPr lang="en-US" sz="3400" b="1" dirty="0" err="1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Bozovic</a:t>
            </a:r>
            <a:endParaRPr lang="en-US" sz="3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32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Game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Small slimes that defend the boss patrol around and attack you when you get close to them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  <a:p>
            <a:pPr lvl="1"/>
            <a:r>
              <a:rPr lang="en-US" sz="32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Implemented by </a:t>
            </a:r>
            <a:r>
              <a:rPr lang="en-US" sz="32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Nikola </a:t>
            </a:r>
            <a:r>
              <a:rPr lang="en-US" sz="3200" b="1" dirty="0" err="1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Ristic</a:t>
            </a:r>
            <a:endParaRPr lang="en-US" sz="32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01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Game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The main camera follows your main character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  <a:p>
            <a:pPr lvl="1"/>
            <a:r>
              <a:rPr lang="en-US" sz="32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Implemented by </a:t>
            </a:r>
            <a:r>
              <a:rPr lang="en-US" sz="3200" b="1" dirty="0" err="1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Rastko</a:t>
            </a:r>
            <a:r>
              <a:rPr lang="en-US" sz="32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 </a:t>
            </a:r>
            <a:r>
              <a:rPr lang="en-US" sz="3200" b="1" dirty="0" err="1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Miocinovic</a:t>
            </a:r>
            <a:endParaRPr lang="en-US" sz="16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078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sh" id="{789EC3FE-34FD-429C-9918-760025E6C145}" vid="{1FEE2289-88FB-467C-9C9A-54F3C85768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4FC3654A02A4AA0F53DD2B17DC915" ma:contentTypeVersion="10" ma:contentTypeDescription="Create a new document." ma:contentTypeScope="" ma:versionID="be78877ccf3a2335ee8e091422177aa9">
  <xsd:schema xmlns:xsd="http://www.w3.org/2001/XMLSchema" xmlns:xs="http://www.w3.org/2001/XMLSchema" xmlns:p="http://schemas.microsoft.com/office/2006/metadata/properties" xmlns:ns3="11d24074-c925-483a-acf0-31f80aab0ec5" xmlns:ns4="bf68041c-02f8-41db-a416-2300ebf7d28e" targetNamespace="http://schemas.microsoft.com/office/2006/metadata/properties" ma:root="true" ma:fieldsID="ec369109d6ff55ec96cb4f2f41be74fd" ns3:_="" ns4:_="">
    <xsd:import namespace="11d24074-c925-483a-acf0-31f80aab0ec5"/>
    <xsd:import namespace="bf68041c-02f8-41db-a416-2300ebf7d28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d24074-c925-483a-acf0-31f80aab0ec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68041c-02f8-41db-a416-2300ebf7d2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3BF998-18EB-4574-9FFA-A1AF84A43567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bf68041c-02f8-41db-a416-2300ebf7d28e"/>
    <ds:schemaRef ds:uri="http://purl.org/dc/dcmitype/"/>
    <ds:schemaRef ds:uri="http://purl.org/dc/terms/"/>
    <ds:schemaRef ds:uri="http://schemas.microsoft.com/office/infopath/2007/PartnerControls"/>
    <ds:schemaRef ds:uri="11d24074-c925-483a-acf0-31f80aab0ec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BBEB150-C749-4179-83CC-25CA007A4D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429340-C948-4C92-AB8F-23E22F6C3627}">
  <ds:schemaRefs>
    <ds:schemaRef ds:uri="11d24074-c925-483a-acf0-31f80aab0ec5"/>
    <ds:schemaRef ds:uri="bf68041c-02f8-41db-a416-2300ebf7d28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843</Words>
  <Application>Microsoft Office PowerPoint</Application>
  <PresentationFormat>Custom</PresentationFormat>
  <Paragraphs>154</Paragraphs>
  <Slides>21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Century Gothic</vt:lpstr>
      <vt:lpstr>Open Sans</vt:lpstr>
      <vt:lpstr>Ubisoft Sans Bold</vt:lpstr>
      <vt:lpstr>Roboto</vt:lpstr>
      <vt:lpstr>Mesh</vt:lpstr>
      <vt:lpstr>DUNGEON BERSERKER by FRIED CUCUMBERS</vt:lpstr>
      <vt:lpstr>Team project</vt:lpstr>
      <vt:lpstr>This is our herowith its health bar below him in the dungeon and his enemies. The boxes can also be destroyed so u can walk on them</vt:lpstr>
      <vt:lpstr>Here we can see the boss room and the boss (Big slime)</vt:lpstr>
      <vt:lpstr>Team members</vt:lpstr>
      <vt:lpstr>Game description</vt:lpstr>
      <vt:lpstr>Game features</vt:lpstr>
      <vt:lpstr>Game features</vt:lpstr>
      <vt:lpstr>Game features</vt:lpstr>
      <vt:lpstr>Game features</vt:lpstr>
      <vt:lpstr>Game features</vt:lpstr>
      <vt:lpstr>Slide 12</vt:lpstr>
      <vt:lpstr>Postmortem</vt:lpstr>
      <vt:lpstr>Postmortem</vt:lpstr>
      <vt:lpstr>Postmortem</vt:lpstr>
      <vt:lpstr>Postmortem</vt:lpstr>
      <vt:lpstr>Postmortem</vt:lpstr>
      <vt:lpstr>Postmortem</vt:lpstr>
      <vt:lpstr>Slide 19</vt:lpstr>
      <vt:lpstr>Thank you!</vt:lpstr>
      <vt:lpstr>Questions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IN C++</dc:title>
  <dc:creator>Daniil Privalov</dc:creator>
  <cp:lastModifiedBy>Stefan</cp:lastModifiedBy>
  <cp:revision>479</cp:revision>
  <dcterms:created xsi:type="dcterms:W3CDTF">2020-10-30T10:47:28Z</dcterms:created>
  <dcterms:modified xsi:type="dcterms:W3CDTF">2020-12-26T14:06:31Z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0x0101001BF4FC3654A02A4AA0F53DD2B17DC915</vt:lpwstr>
  </property>
</Properties>
</file>